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353" r:id="rId3"/>
    <p:sldId id="341" r:id="rId4"/>
    <p:sldId id="342" r:id="rId5"/>
    <p:sldId id="352" r:id="rId6"/>
    <p:sldId id="343" r:id="rId7"/>
    <p:sldId id="344" r:id="rId8"/>
    <p:sldId id="345" r:id="rId9"/>
    <p:sldId id="346" r:id="rId10"/>
    <p:sldId id="347" r:id="rId11"/>
    <p:sldId id="348" r:id="rId12"/>
    <p:sldId id="349" r:id="rId13"/>
    <p:sldId id="350" r:id="rId14"/>
    <p:sldId id="351"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9" autoAdjust="0"/>
    <p:restoredTop sz="73342" autoAdjust="0"/>
  </p:normalViewPr>
  <p:slideViewPr>
    <p:cSldViewPr snapToGrid="0" snapToObjects="1">
      <p:cViewPr varScale="1">
        <p:scale>
          <a:sx n="84" d="100"/>
          <a:sy n="84" d="100"/>
        </p:scale>
        <p:origin x="1560"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36530FD-5C06-464A-B778-EA49C327E228}" type="datetimeFigureOut">
              <a:rPr lang="en-US" smtClean="0"/>
              <a:t>4/29/2020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2C9E4A8-D21E-4C66-B500-04226F552354}" type="slidenum">
              <a:rPr lang="en-US" smtClean="0"/>
              <a:t>‹#›</a:t>
            </a:fld>
            <a:endParaRPr lang="en-US"/>
          </a:p>
        </p:txBody>
      </p:sp>
    </p:spTree>
    <p:extLst>
      <p:ext uri="{BB962C8B-B14F-4D97-AF65-F5344CB8AC3E}">
        <p14:creationId xmlns:p14="http://schemas.microsoft.com/office/powerpoint/2010/main" val="1321236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50CA6F4-E2FE-4C29-A995-95CB0B267A40}" type="datetimeFigureOut">
              <a:rPr lang="en-US" smtClean="0"/>
              <a:t>4/29/2020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8072787-F696-44F9-871A-D020728C199C}" type="slidenum">
              <a:rPr lang="en-US" smtClean="0"/>
              <a:t>‹#›</a:t>
            </a:fld>
            <a:endParaRPr lang="en-US" dirty="0"/>
          </a:p>
        </p:txBody>
      </p:sp>
    </p:spTree>
    <p:extLst>
      <p:ext uri="{BB962C8B-B14F-4D97-AF65-F5344CB8AC3E}">
        <p14:creationId xmlns:p14="http://schemas.microsoft.com/office/powerpoint/2010/main" val="2828783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1</a:t>
            </a:fld>
            <a:endParaRPr lang="en-US" dirty="0"/>
          </a:p>
        </p:txBody>
      </p:sp>
    </p:spTree>
    <p:extLst>
      <p:ext uri="{BB962C8B-B14F-4D97-AF65-F5344CB8AC3E}">
        <p14:creationId xmlns:p14="http://schemas.microsoft.com/office/powerpoint/2010/main" val="2126756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2</a:t>
            </a:fld>
            <a:endParaRPr lang="en-US" dirty="0"/>
          </a:p>
        </p:txBody>
      </p:sp>
    </p:spTree>
    <p:extLst>
      <p:ext uri="{BB962C8B-B14F-4D97-AF65-F5344CB8AC3E}">
        <p14:creationId xmlns:p14="http://schemas.microsoft.com/office/powerpoint/2010/main" val="1031318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3</a:t>
            </a:fld>
            <a:endParaRPr lang="en-US" altLang="en-US" sz="1200"/>
          </a:p>
        </p:txBody>
      </p:sp>
    </p:spTree>
    <p:extLst>
      <p:ext uri="{BB962C8B-B14F-4D97-AF65-F5344CB8AC3E}">
        <p14:creationId xmlns:p14="http://schemas.microsoft.com/office/powerpoint/2010/main" val="11904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4</a:t>
            </a:fld>
            <a:endParaRPr lang="en-US" altLang="en-US" sz="1200"/>
          </a:p>
        </p:txBody>
      </p:sp>
    </p:spTree>
    <p:extLst>
      <p:ext uri="{BB962C8B-B14F-4D97-AF65-F5344CB8AC3E}">
        <p14:creationId xmlns:p14="http://schemas.microsoft.com/office/powerpoint/2010/main" val="4167940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5</a:t>
            </a:fld>
            <a:endParaRPr lang="en-US" altLang="en-US" sz="1200"/>
          </a:p>
        </p:txBody>
      </p:sp>
    </p:spTree>
    <p:extLst>
      <p:ext uri="{BB962C8B-B14F-4D97-AF65-F5344CB8AC3E}">
        <p14:creationId xmlns:p14="http://schemas.microsoft.com/office/powerpoint/2010/main" val="3203190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6</a:t>
            </a:fld>
            <a:endParaRPr lang="en-US" altLang="en-US" sz="1200"/>
          </a:p>
        </p:txBody>
      </p:sp>
    </p:spTree>
    <p:extLst>
      <p:ext uri="{BB962C8B-B14F-4D97-AF65-F5344CB8AC3E}">
        <p14:creationId xmlns:p14="http://schemas.microsoft.com/office/powerpoint/2010/main" val="285310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7</a:t>
            </a:fld>
            <a:endParaRPr lang="en-US" altLang="en-US" sz="1200"/>
          </a:p>
        </p:txBody>
      </p:sp>
    </p:spTree>
    <p:extLst>
      <p:ext uri="{BB962C8B-B14F-4D97-AF65-F5344CB8AC3E}">
        <p14:creationId xmlns:p14="http://schemas.microsoft.com/office/powerpoint/2010/main" val="3876896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8</a:t>
            </a:fld>
            <a:endParaRPr lang="en-US" altLang="en-US" sz="1200"/>
          </a:p>
        </p:txBody>
      </p:sp>
    </p:spTree>
    <p:extLst>
      <p:ext uri="{BB962C8B-B14F-4D97-AF65-F5344CB8AC3E}">
        <p14:creationId xmlns:p14="http://schemas.microsoft.com/office/powerpoint/2010/main" val="503592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9</a:t>
            </a:fld>
            <a:endParaRPr lang="en-US" altLang="en-US" sz="1200"/>
          </a:p>
        </p:txBody>
      </p:sp>
    </p:spTree>
    <p:extLst>
      <p:ext uri="{BB962C8B-B14F-4D97-AF65-F5344CB8AC3E}">
        <p14:creationId xmlns:p14="http://schemas.microsoft.com/office/powerpoint/2010/main" val="3068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10</a:t>
            </a:fld>
            <a:endParaRPr lang="en-US" altLang="en-US" sz="1200"/>
          </a:p>
        </p:txBody>
      </p:sp>
    </p:spTree>
    <p:extLst>
      <p:ext uri="{BB962C8B-B14F-4D97-AF65-F5344CB8AC3E}">
        <p14:creationId xmlns:p14="http://schemas.microsoft.com/office/powerpoint/2010/main" val="1305044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11</a:t>
            </a:fld>
            <a:endParaRPr lang="en-US" altLang="en-US" sz="1200"/>
          </a:p>
        </p:txBody>
      </p:sp>
    </p:spTree>
    <p:extLst>
      <p:ext uri="{BB962C8B-B14F-4D97-AF65-F5344CB8AC3E}">
        <p14:creationId xmlns:p14="http://schemas.microsoft.com/office/powerpoint/2010/main" val="2785465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12</a:t>
            </a:fld>
            <a:endParaRPr lang="en-US" altLang="en-US" sz="1200"/>
          </a:p>
        </p:txBody>
      </p:sp>
    </p:spTree>
    <p:extLst>
      <p:ext uri="{BB962C8B-B14F-4D97-AF65-F5344CB8AC3E}">
        <p14:creationId xmlns:p14="http://schemas.microsoft.com/office/powerpoint/2010/main" val="732596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13</a:t>
            </a:fld>
            <a:endParaRPr lang="en-US" altLang="en-US" sz="1200"/>
          </a:p>
        </p:txBody>
      </p:sp>
    </p:spTree>
    <p:extLst>
      <p:ext uri="{BB962C8B-B14F-4D97-AF65-F5344CB8AC3E}">
        <p14:creationId xmlns:p14="http://schemas.microsoft.com/office/powerpoint/2010/main" val="3147888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lstStyle/>
          <a:p>
            <a:pPr marL="228600" indent="-228600" defTabSz="914400"/>
            <a:endParaRPr lang="en-US" altLang="en-US" sz="1100" dirty="0" smtClean="0">
              <a:ea typeface="ＭＳ Ｐゴシック" panose="020B0600070205080204" pitchFamily="34" charset="-128"/>
              <a:cs typeface="ヒラギノ角ゴ Pro W3" charset="0"/>
            </a:endParaRPr>
          </a:p>
        </p:txBody>
      </p:sp>
      <p:sp>
        <p:nvSpPr>
          <p:cNvPr id="92164" name="Slide Number Placeholder 3"/>
          <p:cNvSpPr txBox="1">
            <a:spLocks noGrp="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1" tIns="46221" rIns="92441" bIns="46221" anchor="b"/>
          <a:lstStyle>
            <a:lvl1pPr defTabSz="923925">
              <a:defRPr>
                <a:solidFill>
                  <a:schemeClr val="tx1"/>
                </a:solidFill>
                <a:latin typeface="Arial" panose="020B0604020202020204" pitchFamily="34" charset="0"/>
                <a:ea typeface="ＭＳ Ｐゴシック" panose="020B0600070205080204" pitchFamily="34" charset="-128"/>
              </a:defRPr>
            </a:lvl1pPr>
            <a:lvl2pPr marL="742950" indent="-285750" defTabSz="923925">
              <a:defRPr>
                <a:solidFill>
                  <a:schemeClr val="tx1"/>
                </a:solidFill>
                <a:latin typeface="Arial" panose="020B0604020202020204" pitchFamily="34" charset="0"/>
                <a:ea typeface="ＭＳ Ｐゴシック" panose="020B0600070205080204" pitchFamily="34" charset="-128"/>
              </a:defRPr>
            </a:lvl2pPr>
            <a:lvl3pPr marL="1143000" indent="-228600" defTabSz="923925">
              <a:defRPr>
                <a:solidFill>
                  <a:schemeClr val="tx1"/>
                </a:solidFill>
                <a:latin typeface="Arial" panose="020B0604020202020204" pitchFamily="34" charset="0"/>
                <a:ea typeface="ＭＳ Ｐゴシック" panose="020B0600070205080204" pitchFamily="34" charset="-128"/>
              </a:defRPr>
            </a:lvl3pPr>
            <a:lvl4pPr marL="1600200" indent="-228600" defTabSz="923925">
              <a:defRPr>
                <a:solidFill>
                  <a:schemeClr val="tx1"/>
                </a:solidFill>
                <a:latin typeface="Arial" panose="020B0604020202020204" pitchFamily="34" charset="0"/>
                <a:ea typeface="ＭＳ Ｐゴシック" panose="020B0600070205080204" pitchFamily="34" charset="-128"/>
              </a:defRPr>
            </a:lvl4pPr>
            <a:lvl5pPr marL="2057400" indent="-228600" defTabSz="923925">
              <a:defRPr>
                <a:solidFill>
                  <a:schemeClr val="tx1"/>
                </a:solidFill>
                <a:latin typeface="Arial" panose="020B0604020202020204" pitchFamily="34" charset="0"/>
                <a:ea typeface="ＭＳ Ｐゴシック"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41612F2B-24BF-4108-8DD8-9A8567E9F9C9}" type="slidenum">
              <a:rPr lang="en-US" altLang="en-US" sz="1200"/>
              <a:pPr algn="r" eaLnBrk="1" hangingPunct="1"/>
              <a:t>14</a:t>
            </a:fld>
            <a:endParaRPr lang="en-US" altLang="en-US" sz="1200"/>
          </a:p>
        </p:txBody>
      </p:sp>
    </p:spTree>
    <p:extLst>
      <p:ext uri="{BB962C8B-B14F-4D97-AF65-F5344CB8AC3E}">
        <p14:creationId xmlns:p14="http://schemas.microsoft.com/office/powerpoint/2010/main" val="4201427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accent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2999547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945906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chemeClr val="accent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65991773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2123971"/>
            <a:ext cx="5181600" cy="405299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2123971"/>
            <a:ext cx="5181600" cy="405299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3173500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896937"/>
            <a:ext cx="10515600" cy="1325563"/>
          </a:xfrm>
        </p:spPr>
        <p:txBody>
          <a:bodyPr/>
          <a:lstStyle>
            <a:lvl1pPr>
              <a:defRPr>
                <a:solidFill>
                  <a:schemeClr val="accent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9788" y="221297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3036887"/>
            <a:ext cx="5157787" cy="3319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221297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36887"/>
            <a:ext cx="5183188" cy="3319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0400642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1450461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39194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44562"/>
            <a:ext cx="3932237" cy="1600200"/>
          </a:xfrm>
        </p:spPr>
        <p:txBody>
          <a:bodyPr anchor="b"/>
          <a:lstStyle>
            <a:lvl1pPr>
              <a:defRPr sz="3200">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544762"/>
            <a:ext cx="3932237"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0001872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200" y="944562"/>
            <a:ext cx="3932237" cy="1600200"/>
          </a:xfrm>
        </p:spPr>
        <p:txBody>
          <a:bodyPr anchor="b"/>
          <a:lstStyle>
            <a:lvl1pPr>
              <a:defRPr sz="3200">
                <a:solidFill>
                  <a:schemeClr val="accent2"/>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8200" y="2544762"/>
            <a:ext cx="3932237"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43868885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25944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24522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909638"/>
            <a:ext cx="10515600" cy="121433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2370137"/>
            <a:ext cx="10515600" cy="39862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0357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donatelifeindiana.or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unos.or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donatelifeindiana.or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5627"/>
          <a:stretch/>
        </p:blipFill>
        <p:spPr>
          <a:xfrm>
            <a:off x="2983230" y="1097280"/>
            <a:ext cx="5760719" cy="3349548"/>
          </a:xfrm>
          <a:prstGeom prst="rect">
            <a:avLst/>
          </a:prstGeom>
        </p:spPr>
      </p:pic>
      <p:sp>
        <p:nvSpPr>
          <p:cNvPr id="2" name="TextBox 1"/>
          <p:cNvSpPr txBox="1"/>
          <p:nvPr/>
        </p:nvSpPr>
        <p:spPr>
          <a:xfrm>
            <a:off x="1760220" y="4606290"/>
            <a:ext cx="8458200" cy="769441"/>
          </a:xfrm>
          <a:prstGeom prst="rect">
            <a:avLst/>
          </a:prstGeom>
          <a:noFill/>
        </p:spPr>
        <p:txBody>
          <a:bodyPr wrap="square" rtlCol="0">
            <a:spAutoFit/>
          </a:bodyPr>
          <a:lstStyle/>
          <a:p>
            <a:pPr algn="ctr"/>
            <a:r>
              <a:rPr lang="en-US" sz="4400" b="1" dirty="0" smtClean="0"/>
              <a:t>MYTHBUSTERS TRUE OR FALSE</a:t>
            </a:r>
            <a:endParaRPr lang="en-US" sz="4400" b="1" dirty="0"/>
          </a:p>
        </p:txBody>
      </p:sp>
    </p:spTree>
    <p:extLst>
      <p:ext uri="{BB962C8B-B14F-4D97-AF65-F5344CB8AC3E}">
        <p14:creationId xmlns:p14="http://schemas.microsoft.com/office/powerpoint/2010/main" val="293895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sndAc>
          <p:stSnd>
            <p:snd r:embed="rId3"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940" y="2612708"/>
            <a:ext cx="10515600" cy="1214334"/>
          </a:xfrm>
        </p:spPr>
        <p:txBody>
          <a:bodyPr>
            <a:normAutofit fontScale="90000"/>
          </a:bodyPr>
          <a:lstStyle/>
          <a:p>
            <a:r>
              <a:rPr lang="en-US" dirty="0" smtClean="0"/>
              <a:t>This is a game of the most commonly missed questions in the world of donation and transplantation.</a:t>
            </a:r>
            <a:br>
              <a:rPr lang="en-US" dirty="0" smtClean="0"/>
            </a:br>
            <a:r>
              <a:rPr lang="en-US" dirty="0"/>
              <a:t/>
            </a:r>
            <a:br>
              <a:rPr lang="en-US" dirty="0"/>
            </a:br>
            <a:r>
              <a:rPr lang="en-US" dirty="0" smtClean="0"/>
              <a:t>Ask students true or false questions to answer aloud or have students stand up if they believe the answer is true and stay seated if they believe the answer is false. </a:t>
            </a:r>
            <a:endParaRPr lang="en-US" dirty="0"/>
          </a:p>
        </p:txBody>
      </p:sp>
    </p:spTree>
    <p:extLst>
      <p:ext uri="{BB962C8B-B14F-4D97-AF65-F5344CB8AC3E}">
        <p14:creationId xmlns:p14="http://schemas.microsoft.com/office/powerpoint/2010/main" val="203148774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160020" y="809627"/>
            <a:ext cx="11658600" cy="5431154"/>
          </a:xfrm>
        </p:spPr>
        <p:txBody>
          <a:bodyPr>
            <a:normAutofit/>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Anyone </a:t>
            </a:r>
            <a:r>
              <a:rPr lang="en-US" sz="4000" dirty="0">
                <a:effectLst>
                  <a:outerShdw blurRad="38100" dist="38100" dir="2700000" algn="tl">
                    <a:srgbClr val="FFFFFF"/>
                  </a:outerShdw>
                </a:effectLst>
                <a:latin typeface="Calibri" charset="0"/>
              </a:rPr>
              <a:t>can be a potential </a:t>
            </a:r>
            <a:r>
              <a:rPr lang="en-US" sz="4000" dirty="0" smtClean="0">
                <a:effectLst>
                  <a:outerShdw blurRad="38100" dist="38100" dir="2700000" algn="tl">
                    <a:srgbClr val="FFFFFF"/>
                  </a:outerShdw>
                </a:effectLst>
                <a:latin typeface="Calibri" charset="0"/>
              </a:rPr>
              <a:t>donor?</a:t>
            </a:r>
          </a:p>
          <a:p>
            <a:pPr algn="ctr">
              <a:buNone/>
              <a:defRPr/>
            </a:pPr>
            <a:endParaRPr lang="en-US" sz="4000" dirty="0">
              <a:solidFill>
                <a:srgbClr val="669900"/>
              </a:solidFill>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True: </a:t>
            </a:r>
            <a:r>
              <a:rPr lang="en-US" sz="4000" dirty="0" smtClean="0">
                <a:solidFill>
                  <a:schemeClr val="accent2">
                    <a:lumMod val="75000"/>
                  </a:schemeClr>
                </a:solidFill>
                <a:effectLst>
                  <a:outerShdw blurRad="38100" dist="38100" dir="2700000" algn="tl">
                    <a:srgbClr val="FFFFFF"/>
                  </a:outerShdw>
                </a:effectLst>
                <a:latin typeface="Calibri" charset="0"/>
              </a:rPr>
              <a:t>Anyone can sign up to be a donor. It doesn’t matter what illness or condition you have or develop later on in life, doctors will make that final call. </a:t>
            </a:r>
            <a:endParaRPr lang="en-US" sz="4000" dirty="0">
              <a:solidFill>
                <a:schemeClr val="accent2">
                  <a:lumMod val="75000"/>
                </a:schemeClr>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395154122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594360" y="809627"/>
            <a:ext cx="10744200" cy="5431154"/>
          </a:xfrm>
        </p:spPr>
        <p:txBody>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You can get a brain transplant?</a:t>
            </a:r>
          </a:p>
          <a:p>
            <a:pPr algn="ctr">
              <a:buNone/>
              <a:defRPr/>
            </a:pPr>
            <a:endParaRPr lang="en-US" sz="4000" dirty="0">
              <a:solidFill>
                <a:srgbClr val="669900"/>
              </a:solidFill>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False: </a:t>
            </a:r>
            <a:r>
              <a:rPr lang="en-US" sz="4000" dirty="0" smtClean="0">
                <a:solidFill>
                  <a:schemeClr val="accent2">
                    <a:lumMod val="75000"/>
                  </a:schemeClr>
                </a:solidFill>
                <a:effectLst>
                  <a:outerShdw blurRad="38100" dist="38100" dir="2700000" algn="tl">
                    <a:srgbClr val="FFFFFF"/>
                  </a:outerShdw>
                </a:effectLst>
                <a:latin typeface="Calibri" charset="0"/>
              </a:rPr>
              <a:t>We do not perform brain transplant recoveries at this time. Although, scientists are always continuing medical research, so we can’t determine what the future holds on this topic. </a:t>
            </a:r>
            <a:endParaRPr lang="en-US" sz="4000" dirty="0">
              <a:solidFill>
                <a:schemeClr val="accent2">
                  <a:lumMod val="75000"/>
                </a:schemeClr>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270178525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1715750" cy="5431154"/>
          </a:xfrm>
        </p:spPr>
        <p:txBody>
          <a:bodyPr>
            <a:normAutofit fontScale="92500" lnSpcReduction="20000"/>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The only place to register to become an organ donor is at the BMV (Bureau of Motor Vehicles)?  </a:t>
            </a:r>
          </a:p>
          <a:p>
            <a:pPr algn="ctr">
              <a:buNone/>
              <a:defRPr/>
            </a:pPr>
            <a:endParaRPr lang="en-US" sz="4000" dirty="0">
              <a:solidFill>
                <a:srgbClr val="669900"/>
              </a:solidFill>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False: </a:t>
            </a:r>
            <a:r>
              <a:rPr lang="en-US" sz="4000" dirty="0" smtClean="0">
                <a:solidFill>
                  <a:schemeClr val="accent2">
                    <a:lumMod val="75000"/>
                  </a:schemeClr>
                </a:solidFill>
                <a:effectLst>
                  <a:outerShdw blurRad="38100" dist="38100" dir="2700000" algn="tl">
                    <a:srgbClr val="FFFFFF"/>
                  </a:outerShdw>
                </a:effectLst>
                <a:latin typeface="Calibri" charset="0"/>
              </a:rPr>
              <a:t>You can register at </a:t>
            </a:r>
            <a:r>
              <a:rPr lang="en-US" sz="4000" dirty="0" smtClean="0">
                <a:solidFill>
                  <a:schemeClr val="accent2">
                    <a:lumMod val="75000"/>
                  </a:schemeClr>
                </a:solidFill>
                <a:effectLst>
                  <a:outerShdw blurRad="38100" dist="38100" dir="2700000" algn="tl">
                    <a:srgbClr val="FFFFFF"/>
                  </a:outerShdw>
                </a:effectLst>
                <a:latin typeface="Calibri" charset="0"/>
                <a:hlinkClick r:id="rId3"/>
              </a:rPr>
              <a:t>www.donatelifeindiana.org</a:t>
            </a:r>
            <a:r>
              <a:rPr lang="en-US" sz="4000" dirty="0" smtClean="0">
                <a:solidFill>
                  <a:schemeClr val="accent2">
                    <a:lumMod val="75000"/>
                  </a:schemeClr>
                </a:solidFill>
                <a:effectLst>
                  <a:outerShdw blurRad="38100" dist="38100" dir="2700000" algn="tl">
                    <a:srgbClr val="FFFFFF"/>
                  </a:outerShdw>
                </a:effectLst>
                <a:latin typeface="Calibri" charset="0"/>
              </a:rPr>
              <a:t> at any time and any age. Donate Life Indiana manages the registry for all donors in this state</a:t>
            </a:r>
            <a:r>
              <a:rPr lang="en-US" sz="4000" dirty="0">
                <a:solidFill>
                  <a:schemeClr val="accent2">
                    <a:lumMod val="75000"/>
                  </a:schemeClr>
                </a:solidFill>
                <a:effectLst>
                  <a:outerShdw blurRad="38100" dist="38100" dir="2700000" algn="tl">
                    <a:srgbClr val="FFFFFF"/>
                  </a:outerShdw>
                </a:effectLst>
                <a:latin typeface="Calibri" charset="0"/>
              </a:rPr>
              <a:t>. For those that do register under the age of 18, the final </a:t>
            </a:r>
            <a:r>
              <a:rPr lang="en-US" sz="4000" dirty="0" smtClean="0">
                <a:solidFill>
                  <a:schemeClr val="accent2">
                    <a:lumMod val="75000"/>
                  </a:schemeClr>
                </a:solidFill>
                <a:effectLst>
                  <a:outerShdw blurRad="38100" dist="38100" dir="2700000" algn="tl">
                    <a:srgbClr val="FFFFFF"/>
                  </a:outerShdw>
                </a:effectLst>
                <a:latin typeface="Calibri" charset="0"/>
              </a:rPr>
              <a:t>decision for organ donation </a:t>
            </a:r>
            <a:r>
              <a:rPr lang="en-US" sz="4000" dirty="0">
                <a:solidFill>
                  <a:schemeClr val="accent2">
                    <a:lumMod val="75000"/>
                  </a:schemeClr>
                </a:solidFill>
                <a:effectLst>
                  <a:outerShdw blurRad="38100" dist="38100" dir="2700000" algn="tl">
                    <a:srgbClr val="FFFFFF"/>
                  </a:outerShdw>
                </a:effectLst>
                <a:latin typeface="Calibri" charset="0"/>
              </a:rPr>
              <a:t>will be made by your family. Take time to discuss your decision and their decisions regarding organ, tissue, and cornea donation. </a:t>
            </a:r>
            <a:endParaRPr lang="en-US" sz="4000" dirty="0">
              <a:solidFill>
                <a:schemeClr val="accent2">
                  <a:lumMod val="75000"/>
                </a:schemeClr>
              </a:solidFill>
              <a:effectLst>
                <a:outerShdw blurRad="38100" dist="38100" dir="2700000" algn="tl">
                  <a:srgbClr val="000000"/>
                </a:outerShdw>
              </a:effectLst>
              <a:latin typeface="Berlin Sans FB" pitchFamily="34" charset="0"/>
            </a:endParaRPr>
          </a:p>
          <a:p>
            <a:pPr algn="ctr">
              <a:buNone/>
              <a:defRPr/>
            </a:pPr>
            <a:endParaRPr lang="en-US" sz="4000" dirty="0">
              <a:solidFill>
                <a:schemeClr val="accent2">
                  <a:lumMod val="75000"/>
                </a:schemeClr>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104224329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1715750" cy="5431154"/>
          </a:xfrm>
        </p:spPr>
        <p:txBody>
          <a:bodyPr>
            <a:normAutofit fontScale="77500" lnSpcReduction="20000"/>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700" dirty="0" smtClean="0">
                <a:effectLst>
                  <a:outerShdw blurRad="38100" dist="38100" dir="2700000" algn="tl">
                    <a:srgbClr val="FFFFFF"/>
                  </a:outerShdw>
                </a:effectLst>
                <a:latin typeface="Calibri" charset="0"/>
              </a:rPr>
              <a:t>True or False: Celebrities and those with a lot of money </a:t>
            </a:r>
            <a:r>
              <a:rPr lang="en-US" sz="4700" smtClean="0">
                <a:effectLst>
                  <a:outerShdw blurRad="38100" dist="38100" dir="2700000" algn="tl">
                    <a:srgbClr val="FFFFFF"/>
                  </a:outerShdw>
                </a:effectLst>
                <a:latin typeface="Calibri" charset="0"/>
              </a:rPr>
              <a:t>will receive </a:t>
            </a:r>
            <a:r>
              <a:rPr lang="en-US" sz="4700" dirty="0" smtClean="0">
                <a:effectLst>
                  <a:outerShdw blurRad="38100" dist="38100" dir="2700000" algn="tl">
                    <a:srgbClr val="FFFFFF"/>
                  </a:outerShdw>
                </a:effectLst>
                <a:latin typeface="Calibri" charset="0"/>
              </a:rPr>
              <a:t>their transplants first?</a:t>
            </a:r>
          </a:p>
          <a:p>
            <a:pPr algn="ctr">
              <a:buNone/>
              <a:defRPr/>
            </a:pPr>
            <a:endParaRPr lang="en-US" sz="4700" dirty="0">
              <a:solidFill>
                <a:srgbClr val="669900"/>
              </a:solidFill>
              <a:effectLst>
                <a:outerShdw blurRad="38100" dist="38100" dir="2700000" algn="tl">
                  <a:srgbClr val="FFFFFF"/>
                </a:outerShdw>
              </a:effectLst>
              <a:latin typeface="Calibri" charset="0"/>
            </a:endParaRPr>
          </a:p>
          <a:p>
            <a:pPr algn="ctr">
              <a:buNone/>
              <a:defRPr/>
            </a:pPr>
            <a:r>
              <a:rPr lang="en-US" sz="4700" dirty="0" smtClean="0">
                <a:solidFill>
                  <a:srgbClr val="FF0000"/>
                </a:solidFill>
                <a:effectLst>
                  <a:outerShdw blurRad="38100" dist="38100" dir="2700000" algn="tl">
                    <a:srgbClr val="FFFFFF"/>
                  </a:outerShdw>
                </a:effectLst>
                <a:latin typeface="Calibri" charset="0"/>
              </a:rPr>
              <a:t>False: </a:t>
            </a:r>
            <a:r>
              <a:rPr lang="en-US" sz="4700" dirty="0" smtClean="0">
                <a:solidFill>
                  <a:schemeClr val="accent2">
                    <a:lumMod val="75000"/>
                  </a:schemeClr>
                </a:solidFill>
                <a:effectLst>
                  <a:outerShdw blurRad="38100" dist="38100" dir="2700000" algn="tl">
                    <a:srgbClr val="FFFFFF"/>
                  </a:outerShdw>
                </a:effectLst>
                <a:latin typeface="Calibri" charset="0"/>
              </a:rPr>
              <a:t>It doesn’t matter if you are a celebrity or a millionaire, you would have the same chance at receiving an organ transplant as anyone else on the transplant wait list. The list is controlled through the computer at UNOS and it picks the BEST possible match based on blood type, body size, location, and degree of illness, keeping it fair and unbiased. Visit the </a:t>
            </a:r>
            <a:r>
              <a:rPr lang="en-US" sz="4700" dirty="0" smtClean="0">
                <a:solidFill>
                  <a:schemeClr val="accent2">
                    <a:lumMod val="75000"/>
                  </a:schemeClr>
                </a:solidFill>
                <a:effectLst>
                  <a:outerShdw blurRad="38100" dist="38100" dir="2700000" algn="tl">
                    <a:srgbClr val="FFFFFF"/>
                  </a:outerShdw>
                </a:effectLst>
                <a:latin typeface="Calibri" charset="0"/>
                <a:hlinkClick r:id="rId3"/>
              </a:rPr>
              <a:t>UNOS Website</a:t>
            </a:r>
            <a:r>
              <a:rPr lang="en-US" sz="4700" dirty="0" smtClean="0">
                <a:solidFill>
                  <a:schemeClr val="accent2">
                    <a:lumMod val="75000"/>
                  </a:schemeClr>
                </a:solidFill>
                <a:effectLst>
                  <a:outerShdw blurRad="38100" dist="38100" dir="2700000" algn="tl">
                    <a:srgbClr val="FFFFFF"/>
                  </a:outerShdw>
                </a:effectLst>
                <a:latin typeface="Calibri" charset="0"/>
              </a:rPr>
              <a:t> to learn more. </a:t>
            </a:r>
            <a:endParaRPr lang="en-US" sz="4700" dirty="0">
              <a:solidFill>
                <a:schemeClr val="accent2">
                  <a:lumMod val="75000"/>
                </a:schemeClr>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229854575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5"/>
            <a:ext cx="11715750" cy="5430838"/>
          </a:xfrm>
        </p:spPr>
        <p:txBody>
          <a:bodyPr>
            <a:normAutofit/>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I CAN have an open casket funeral if I am an organ or tissue donor?</a:t>
            </a:r>
          </a:p>
          <a:p>
            <a:pPr algn="ctr">
              <a:buNone/>
              <a:defRPr/>
            </a:pPr>
            <a:endParaRPr lang="en-US" sz="4000" dirty="0">
              <a:effectLst>
                <a:outerShdw blurRad="38100" dist="38100" dir="2700000" algn="tl">
                  <a:srgbClr val="FFFFFF"/>
                </a:outerShdw>
              </a:effectLst>
              <a:latin typeface="Calibri" charset="0"/>
            </a:endParaRPr>
          </a:p>
          <a:p>
            <a:pPr algn="ctr">
              <a:buNone/>
              <a:defRPr/>
            </a:pPr>
            <a:r>
              <a:rPr lang="en-US" altLang="en-US" sz="3600" dirty="0" smtClean="0">
                <a:solidFill>
                  <a:srgbClr val="C00000"/>
                </a:solidFill>
                <a:latin typeface="Calibri" panose="020F0502020204030204" pitchFamily="34" charset="0"/>
                <a:ea typeface="ＭＳ Ｐゴシック" panose="020B0600070205080204" pitchFamily="34" charset="-128"/>
                <a:cs typeface="Calibri" panose="020F0502020204030204" pitchFamily="34" charset="0"/>
              </a:rPr>
              <a:t>True: </a:t>
            </a:r>
            <a:r>
              <a:rPr lang="en-US" sz="3600" dirty="0">
                <a:solidFill>
                  <a:schemeClr val="accent2">
                    <a:lumMod val="75000"/>
                  </a:schemeClr>
                </a:solidFill>
                <a:latin typeface="Calibri" panose="020F0502020204030204" pitchFamily="34" charset="0"/>
                <a:cs typeface="Calibri" panose="020F0502020204030204" pitchFamily="34" charset="0"/>
              </a:rPr>
              <a:t>Organ and tissue </a:t>
            </a:r>
            <a:r>
              <a:rPr lang="en-US" sz="3600" dirty="0" smtClean="0">
                <a:solidFill>
                  <a:schemeClr val="accent2">
                    <a:lumMod val="75000"/>
                  </a:schemeClr>
                </a:solidFill>
                <a:latin typeface="Calibri" panose="020F0502020204030204" pitchFamily="34" charset="0"/>
                <a:cs typeface="Calibri" panose="020F0502020204030204" pitchFamily="34" charset="0"/>
              </a:rPr>
              <a:t>donation and transplantation</a:t>
            </a:r>
            <a:r>
              <a:rPr lang="en-US" sz="3600" dirty="0">
                <a:solidFill>
                  <a:schemeClr val="accent2">
                    <a:lumMod val="75000"/>
                  </a:schemeClr>
                </a:solidFill>
                <a:latin typeface="Calibri" panose="020F0502020204030204" pitchFamily="34" charset="0"/>
                <a:cs typeface="Calibri" panose="020F0502020204030204" pitchFamily="34" charset="0"/>
              </a:rPr>
              <a:t> doesn't interfere with having an open-casket funeral. The donor's body is clothed for burial, </a:t>
            </a:r>
            <a:r>
              <a:rPr lang="en-US" sz="3600" dirty="0" smtClean="0">
                <a:solidFill>
                  <a:schemeClr val="accent2">
                    <a:lumMod val="75000"/>
                  </a:schemeClr>
                </a:solidFill>
                <a:latin typeface="Calibri" panose="020F0502020204030204" pitchFamily="34" charset="0"/>
                <a:cs typeface="Calibri" panose="020F0502020204030204" pitchFamily="34" charset="0"/>
              </a:rPr>
              <a:t>and </a:t>
            </a:r>
            <a:r>
              <a:rPr lang="en-US" sz="3600" dirty="0">
                <a:solidFill>
                  <a:schemeClr val="accent2">
                    <a:lumMod val="75000"/>
                  </a:schemeClr>
                </a:solidFill>
                <a:latin typeface="Calibri" panose="020F0502020204030204" pitchFamily="34" charset="0"/>
                <a:cs typeface="Calibri" panose="020F0502020204030204" pitchFamily="34" charset="0"/>
              </a:rPr>
              <a:t>there are no visible signs </a:t>
            </a:r>
            <a:r>
              <a:rPr lang="en-US" sz="3600" dirty="0" smtClean="0">
                <a:solidFill>
                  <a:schemeClr val="accent2">
                    <a:lumMod val="75000"/>
                  </a:schemeClr>
                </a:solidFill>
                <a:latin typeface="Calibri" panose="020F0502020204030204" pitchFamily="34" charset="0"/>
                <a:cs typeface="Calibri" panose="020F0502020204030204" pitchFamily="34" charset="0"/>
              </a:rPr>
              <a:t>of organ</a:t>
            </a:r>
            <a:r>
              <a:rPr lang="en-US" sz="3600" dirty="0">
                <a:solidFill>
                  <a:schemeClr val="accent2">
                    <a:lumMod val="75000"/>
                  </a:schemeClr>
                </a:solidFill>
                <a:latin typeface="Calibri" panose="020F0502020204030204" pitchFamily="34" charset="0"/>
                <a:cs typeface="Calibri" panose="020F0502020204030204" pitchFamily="34" charset="0"/>
              </a:rPr>
              <a:t> or tissue donation.</a:t>
            </a:r>
            <a:endParaRPr lang="en-US" altLang="en-US" sz="3600" dirty="0">
              <a:solidFill>
                <a:schemeClr val="accent2">
                  <a:lumMod val="75000"/>
                </a:schemeClr>
              </a:solidFill>
              <a:latin typeface="Calibri" panose="020F0502020204030204" pitchFamily="34" charset="0"/>
              <a:ea typeface="ＭＳ Ｐゴシック" panose="020B0600070205080204" pitchFamily="34" charset="-128"/>
              <a:cs typeface="Calibri" panose="020F0502020204030204" pitchFamily="34" charset="0"/>
            </a:endParaRPr>
          </a:p>
          <a:p>
            <a:pPr algn="ctr">
              <a:buNone/>
              <a:defRPr/>
            </a:pPr>
            <a:endParaRPr lang="en-US" sz="4000" dirty="0" smtClean="0">
              <a:effectLst>
                <a:outerShdw blurRad="38100" dist="38100" dir="2700000" algn="tl">
                  <a:srgbClr val="FFFFFF"/>
                </a:outerShdw>
              </a:effectLst>
              <a:latin typeface="Calibri" charset="0"/>
            </a:endParaRPr>
          </a:p>
          <a:p>
            <a:pPr algn="ctr">
              <a:buNone/>
              <a:defRPr/>
            </a:pPr>
            <a:endParaRPr lang="en-US" sz="4000" dirty="0">
              <a:solidFill>
                <a:srgbClr val="669900"/>
              </a:solidFill>
              <a:effectLst>
                <a:outerShdw blurRad="38100" dist="38100" dir="2700000" algn="tl">
                  <a:srgbClr val="FFFFFF"/>
                </a:outerShdw>
              </a:effectLst>
              <a:latin typeface="Calibri" charset="0"/>
            </a:endParaRPr>
          </a:p>
        </p:txBody>
      </p:sp>
    </p:spTree>
    <p:extLst>
      <p:ext uri="{BB962C8B-B14F-4D97-AF65-F5344CB8AC3E}">
        <p14:creationId xmlns:p14="http://schemas.microsoft.com/office/powerpoint/2010/main" val="40272349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9938">
                                            <p:txEl>
                                              <p:pRg st="3" end="3"/>
                                            </p:txEl>
                                          </p:spTgt>
                                        </p:tgtEl>
                                        <p:attrNameLst>
                                          <p:attrName>style.visibility</p:attrName>
                                        </p:attrNameLst>
                                      </p:cBhvr>
                                      <p:to>
                                        <p:strVal val="visible"/>
                                      </p:to>
                                    </p:set>
                                    <p:animEffect transition="in" filter="wipe(down)">
                                      <p:cBhvr>
                                        <p:cTn id="7" dur="580">
                                          <p:stCondLst>
                                            <p:cond delay="0"/>
                                          </p:stCondLst>
                                        </p:cTn>
                                        <p:tgtEl>
                                          <p:spTgt spid="39938">
                                            <p:txEl>
                                              <p:pRg st="3" end="3"/>
                                            </p:txEl>
                                          </p:spTgt>
                                        </p:tgtEl>
                                      </p:cBhvr>
                                    </p:animEffect>
                                    <p:anim calcmode="lin" valueType="num">
                                      <p:cBhvr>
                                        <p:cTn id="8"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9938">
                                            <p:txEl>
                                              <p:pRg st="3" end="3"/>
                                            </p:txEl>
                                          </p:spTgt>
                                        </p:tgtEl>
                                      </p:cBhvr>
                                      <p:to x="100000" y="60000"/>
                                    </p:animScale>
                                    <p:animScale>
                                      <p:cBhvr>
                                        <p:cTn id="14" dur="166" decel="50000">
                                          <p:stCondLst>
                                            <p:cond delay="676"/>
                                          </p:stCondLst>
                                        </p:cTn>
                                        <p:tgtEl>
                                          <p:spTgt spid="39938">
                                            <p:txEl>
                                              <p:pRg st="3" end="3"/>
                                            </p:txEl>
                                          </p:spTgt>
                                        </p:tgtEl>
                                      </p:cBhvr>
                                      <p:to x="100000" y="100000"/>
                                    </p:animScale>
                                    <p:animScale>
                                      <p:cBhvr>
                                        <p:cTn id="15" dur="26">
                                          <p:stCondLst>
                                            <p:cond delay="1312"/>
                                          </p:stCondLst>
                                        </p:cTn>
                                        <p:tgtEl>
                                          <p:spTgt spid="39938">
                                            <p:txEl>
                                              <p:pRg st="3" end="3"/>
                                            </p:txEl>
                                          </p:spTgt>
                                        </p:tgtEl>
                                      </p:cBhvr>
                                      <p:to x="100000" y="80000"/>
                                    </p:animScale>
                                    <p:animScale>
                                      <p:cBhvr>
                                        <p:cTn id="16" dur="166" decel="50000">
                                          <p:stCondLst>
                                            <p:cond delay="1338"/>
                                          </p:stCondLst>
                                        </p:cTn>
                                        <p:tgtEl>
                                          <p:spTgt spid="39938">
                                            <p:txEl>
                                              <p:pRg st="3" end="3"/>
                                            </p:txEl>
                                          </p:spTgt>
                                        </p:tgtEl>
                                      </p:cBhvr>
                                      <p:to x="100000" y="100000"/>
                                    </p:animScale>
                                    <p:animScale>
                                      <p:cBhvr>
                                        <p:cTn id="17" dur="26">
                                          <p:stCondLst>
                                            <p:cond delay="1642"/>
                                          </p:stCondLst>
                                        </p:cTn>
                                        <p:tgtEl>
                                          <p:spTgt spid="39938">
                                            <p:txEl>
                                              <p:pRg st="3" end="3"/>
                                            </p:txEl>
                                          </p:spTgt>
                                        </p:tgtEl>
                                      </p:cBhvr>
                                      <p:to x="100000" y="90000"/>
                                    </p:animScale>
                                    <p:animScale>
                                      <p:cBhvr>
                                        <p:cTn id="18" dur="166" decel="50000">
                                          <p:stCondLst>
                                            <p:cond delay="1668"/>
                                          </p:stCondLst>
                                        </p:cTn>
                                        <p:tgtEl>
                                          <p:spTgt spid="39938">
                                            <p:txEl>
                                              <p:pRg st="3" end="3"/>
                                            </p:txEl>
                                          </p:spTgt>
                                        </p:tgtEl>
                                      </p:cBhvr>
                                      <p:to x="100000" y="100000"/>
                                    </p:animScale>
                                    <p:animScale>
                                      <p:cBhvr>
                                        <p:cTn id="19" dur="26">
                                          <p:stCondLst>
                                            <p:cond delay="1808"/>
                                          </p:stCondLst>
                                        </p:cTn>
                                        <p:tgtEl>
                                          <p:spTgt spid="39938">
                                            <p:txEl>
                                              <p:pRg st="3" end="3"/>
                                            </p:txEl>
                                          </p:spTgt>
                                        </p:tgtEl>
                                      </p:cBhvr>
                                      <p:to x="100000" y="95000"/>
                                    </p:animScale>
                                    <p:animScale>
                                      <p:cBhvr>
                                        <p:cTn id="20"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1715750" cy="5099683"/>
          </a:xfrm>
        </p:spPr>
        <p:txBody>
          <a:bodyPr>
            <a:normAutofit fontScale="92500" lnSpcReduction="10000"/>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endParaRPr lang="en-US" sz="4300" dirty="0">
              <a:effectLst>
                <a:outerShdw blurRad="38100" dist="38100" dir="2700000" algn="tl">
                  <a:srgbClr val="FFFFFF"/>
                </a:outerShdw>
              </a:effectLst>
              <a:latin typeface="Calibri" charset="0"/>
            </a:endParaRPr>
          </a:p>
          <a:p>
            <a:pPr algn="ctr">
              <a:buNone/>
              <a:defRPr/>
            </a:pPr>
            <a:r>
              <a:rPr lang="en-US" sz="4300" dirty="0" smtClean="0">
                <a:effectLst>
                  <a:outerShdw blurRad="38100" dist="38100" dir="2700000" algn="tl">
                    <a:srgbClr val="FFFFFF"/>
                  </a:outerShdw>
                </a:effectLst>
                <a:latin typeface="Calibri" charset="0"/>
              </a:rPr>
              <a:t>True or False: I can be paid to be an organ donor?</a:t>
            </a:r>
          </a:p>
          <a:p>
            <a:pPr algn="ctr">
              <a:buNone/>
              <a:defRPr/>
            </a:pPr>
            <a:endParaRPr lang="en-US" sz="4300" dirty="0">
              <a:solidFill>
                <a:srgbClr val="92D050"/>
              </a:solidFill>
              <a:effectLst>
                <a:outerShdw blurRad="38100" dist="38100" dir="2700000" algn="tl">
                  <a:srgbClr val="FFFFFF"/>
                </a:outerShdw>
              </a:effectLst>
              <a:latin typeface="Calibri" charset="0"/>
            </a:endParaRPr>
          </a:p>
          <a:p>
            <a:pPr algn="ctr">
              <a:buNone/>
              <a:defRPr/>
            </a:pPr>
            <a:r>
              <a:rPr lang="en-US" sz="4300" dirty="0" smtClean="0">
                <a:solidFill>
                  <a:srgbClr val="FF0000"/>
                </a:solidFill>
                <a:effectLst>
                  <a:outerShdw blurRad="38100" dist="38100" dir="2700000" algn="tl">
                    <a:srgbClr val="FFFFFF"/>
                  </a:outerShdw>
                </a:effectLst>
                <a:latin typeface="Calibri" charset="0"/>
              </a:rPr>
              <a:t>False: </a:t>
            </a:r>
            <a:r>
              <a:rPr lang="en-US" sz="4300" dirty="0" smtClean="0">
                <a:solidFill>
                  <a:schemeClr val="accent2">
                    <a:lumMod val="75000"/>
                  </a:schemeClr>
                </a:solidFill>
                <a:effectLst>
                  <a:outerShdw blurRad="38100" dist="38100" dir="2700000" algn="tl">
                    <a:srgbClr val="FFFFFF"/>
                  </a:outerShdw>
                </a:effectLst>
                <a:latin typeface="Calibri" charset="0"/>
              </a:rPr>
              <a:t>It is illegal to buy or sell organs in the U.S. </a:t>
            </a:r>
            <a:r>
              <a:rPr lang="en-US" altLang="en-US" sz="4300" dirty="0">
                <a:solidFill>
                  <a:schemeClr val="accent2">
                    <a:lumMod val="75000"/>
                  </a:schemeClr>
                </a:solidFill>
                <a:ea typeface="ＭＳ Ｐゴシック" panose="020B0600070205080204" pitchFamily="34" charset="-128"/>
                <a:cs typeface="ヒラギノ角ゴ Pro W3" charset="0"/>
              </a:rPr>
              <a:t>The National Organ Transplant Act (NOTA), a federal law, makes it illegal to buy or sell organs for profit. You can be </a:t>
            </a:r>
            <a:r>
              <a:rPr lang="en-US" altLang="en-US" sz="4300" dirty="0" smtClean="0">
                <a:solidFill>
                  <a:schemeClr val="accent2">
                    <a:lumMod val="75000"/>
                  </a:schemeClr>
                </a:solidFill>
                <a:ea typeface="ＭＳ Ｐゴシック" panose="020B0600070205080204" pitchFamily="34" charset="-128"/>
                <a:cs typeface="ヒラギノ角ゴ Pro W3" charset="0"/>
              </a:rPr>
              <a:t>sentenced up </a:t>
            </a:r>
            <a:r>
              <a:rPr lang="en-US" altLang="en-US" sz="4300" dirty="0">
                <a:solidFill>
                  <a:schemeClr val="accent2">
                    <a:lumMod val="75000"/>
                  </a:schemeClr>
                </a:solidFill>
                <a:ea typeface="ＭＳ Ｐゴシック" panose="020B0600070205080204" pitchFamily="34" charset="-128"/>
                <a:cs typeface="ヒラギノ角ゴ Pro W3" charset="0"/>
              </a:rPr>
              <a:t>to five years in prison or a $50,000 fine, or both. </a:t>
            </a:r>
            <a:endParaRPr lang="en-US" sz="4300" dirty="0">
              <a:solidFill>
                <a:srgbClr val="669900"/>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82014126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9938">
                                            <p:txEl>
                                              <p:pRg st="4" end="4"/>
                                            </p:txEl>
                                          </p:spTgt>
                                        </p:tgtEl>
                                        <p:attrNameLst>
                                          <p:attrName>style.visibility</p:attrName>
                                        </p:attrNameLst>
                                      </p:cBhvr>
                                      <p:to>
                                        <p:strVal val="visible"/>
                                      </p:to>
                                    </p:set>
                                    <p:animEffect transition="in" filter="wipe(down)">
                                      <p:cBhvr>
                                        <p:cTn id="7" dur="580">
                                          <p:stCondLst>
                                            <p:cond delay="0"/>
                                          </p:stCondLst>
                                        </p:cTn>
                                        <p:tgtEl>
                                          <p:spTgt spid="39938">
                                            <p:txEl>
                                              <p:pRg st="4" end="4"/>
                                            </p:txEl>
                                          </p:spTgt>
                                        </p:tgtEl>
                                      </p:cBhvr>
                                    </p:animEffect>
                                    <p:anim calcmode="lin" valueType="num">
                                      <p:cBhvr>
                                        <p:cTn id="8" dur="1822" tmFilter="0,0; 0.14,0.36; 0.43,0.73; 0.71,0.91; 1.0,1.0">
                                          <p:stCondLst>
                                            <p:cond delay="0"/>
                                          </p:stCondLst>
                                        </p:cTn>
                                        <p:tgtEl>
                                          <p:spTgt spid="39938">
                                            <p:txEl>
                                              <p:pRg st="4" end="4"/>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9938">
                                            <p:txEl>
                                              <p:pRg st="4" end="4"/>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9938">
                                            <p:txEl>
                                              <p:pRg st="4" end="4"/>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9938">
                                            <p:txEl>
                                              <p:pRg st="4" end="4"/>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9938">
                                            <p:txEl>
                                              <p:pRg st="4" end="4"/>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9938">
                                            <p:txEl>
                                              <p:pRg st="4" end="4"/>
                                            </p:txEl>
                                          </p:spTgt>
                                        </p:tgtEl>
                                      </p:cBhvr>
                                      <p:to x="100000" y="60000"/>
                                    </p:animScale>
                                    <p:animScale>
                                      <p:cBhvr>
                                        <p:cTn id="14" dur="166" decel="50000">
                                          <p:stCondLst>
                                            <p:cond delay="676"/>
                                          </p:stCondLst>
                                        </p:cTn>
                                        <p:tgtEl>
                                          <p:spTgt spid="39938">
                                            <p:txEl>
                                              <p:pRg st="4" end="4"/>
                                            </p:txEl>
                                          </p:spTgt>
                                        </p:tgtEl>
                                      </p:cBhvr>
                                      <p:to x="100000" y="100000"/>
                                    </p:animScale>
                                    <p:animScale>
                                      <p:cBhvr>
                                        <p:cTn id="15" dur="26">
                                          <p:stCondLst>
                                            <p:cond delay="1312"/>
                                          </p:stCondLst>
                                        </p:cTn>
                                        <p:tgtEl>
                                          <p:spTgt spid="39938">
                                            <p:txEl>
                                              <p:pRg st="4" end="4"/>
                                            </p:txEl>
                                          </p:spTgt>
                                        </p:tgtEl>
                                      </p:cBhvr>
                                      <p:to x="100000" y="80000"/>
                                    </p:animScale>
                                    <p:animScale>
                                      <p:cBhvr>
                                        <p:cTn id="16" dur="166" decel="50000">
                                          <p:stCondLst>
                                            <p:cond delay="1338"/>
                                          </p:stCondLst>
                                        </p:cTn>
                                        <p:tgtEl>
                                          <p:spTgt spid="39938">
                                            <p:txEl>
                                              <p:pRg st="4" end="4"/>
                                            </p:txEl>
                                          </p:spTgt>
                                        </p:tgtEl>
                                      </p:cBhvr>
                                      <p:to x="100000" y="100000"/>
                                    </p:animScale>
                                    <p:animScale>
                                      <p:cBhvr>
                                        <p:cTn id="17" dur="26">
                                          <p:stCondLst>
                                            <p:cond delay="1642"/>
                                          </p:stCondLst>
                                        </p:cTn>
                                        <p:tgtEl>
                                          <p:spTgt spid="39938">
                                            <p:txEl>
                                              <p:pRg st="4" end="4"/>
                                            </p:txEl>
                                          </p:spTgt>
                                        </p:tgtEl>
                                      </p:cBhvr>
                                      <p:to x="100000" y="90000"/>
                                    </p:animScale>
                                    <p:animScale>
                                      <p:cBhvr>
                                        <p:cTn id="18" dur="166" decel="50000">
                                          <p:stCondLst>
                                            <p:cond delay="1668"/>
                                          </p:stCondLst>
                                        </p:cTn>
                                        <p:tgtEl>
                                          <p:spTgt spid="39938">
                                            <p:txEl>
                                              <p:pRg st="4" end="4"/>
                                            </p:txEl>
                                          </p:spTgt>
                                        </p:tgtEl>
                                      </p:cBhvr>
                                      <p:to x="100000" y="100000"/>
                                    </p:animScale>
                                    <p:animScale>
                                      <p:cBhvr>
                                        <p:cTn id="19" dur="26">
                                          <p:stCondLst>
                                            <p:cond delay="1808"/>
                                          </p:stCondLst>
                                        </p:cTn>
                                        <p:tgtEl>
                                          <p:spTgt spid="39938">
                                            <p:txEl>
                                              <p:pRg st="4" end="4"/>
                                            </p:txEl>
                                          </p:spTgt>
                                        </p:tgtEl>
                                      </p:cBhvr>
                                      <p:to x="100000" y="95000"/>
                                    </p:animScale>
                                    <p:animScale>
                                      <p:cBhvr>
                                        <p:cTn id="20" dur="166" decel="50000">
                                          <p:stCondLst>
                                            <p:cond delay="1834"/>
                                          </p:stCondLst>
                                        </p:cTn>
                                        <p:tgtEl>
                                          <p:spTgt spid="39938">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1715750" cy="5431154"/>
          </a:xfrm>
        </p:spPr>
        <p:txBody>
          <a:bodyPr>
            <a:normAutofit/>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Doctors will not fight to save my life if they know I am an organ donor?</a:t>
            </a:r>
          </a:p>
          <a:p>
            <a:pPr algn="ctr">
              <a:buNone/>
              <a:defRPr/>
            </a:pPr>
            <a:endParaRPr lang="en-US" sz="4000" dirty="0">
              <a:solidFill>
                <a:srgbClr val="669900"/>
              </a:solidFill>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False: </a:t>
            </a:r>
            <a:r>
              <a:rPr lang="en-US" sz="4000" dirty="0">
                <a:solidFill>
                  <a:schemeClr val="accent2">
                    <a:lumMod val="75000"/>
                  </a:schemeClr>
                </a:solidFill>
                <a:ea typeface="ＭＳ Ｐゴシック" panose="020B0600070205080204" pitchFamily="34" charset="-128"/>
              </a:rPr>
              <a:t>D</a:t>
            </a:r>
            <a:r>
              <a:rPr lang="en-US" altLang="en-US" sz="4000" dirty="0" smtClean="0">
                <a:solidFill>
                  <a:schemeClr val="accent2">
                    <a:lumMod val="75000"/>
                  </a:schemeClr>
                </a:solidFill>
                <a:ea typeface="ＭＳ Ｐゴシック" panose="020B0600070205080204" pitchFamily="34" charset="-128"/>
                <a:cs typeface="ヒラギノ角ゴ Pro W3" charset="0"/>
              </a:rPr>
              <a:t>octors</a:t>
            </a:r>
            <a:r>
              <a:rPr lang="en-US" altLang="en-US" sz="4000" dirty="0">
                <a:solidFill>
                  <a:schemeClr val="accent2">
                    <a:lumMod val="75000"/>
                  </a:schemeClr>
                </a:solidFill>
                <a:ea typeface="ＭＳ Ｐゴシック" panose="020B0600070205080204" pitchFamily="34" charset="-128"/>
                <a:cs typeface="ヒラギノ角ゴ Pro W3" charset="0"/>
              </a:rPr>
              <a:t>, nurses </a:t>
            </a:r>
            <a:r>
              <a:rPr lang="en-US" altLang="en-US" sz="4000" dirty="0" smtClean="0">
                <a:solidFill>
                  <a:schemeClr val="accent2">
                    <a:lumMod val="75000"/>
                  </a:schemeClr>
                </a:solidFill>
                <a:ea typeface="ＭＳ Ｐゴシック" panose="020B0600070205080204" pitchFamily="34" charset="-128"/>
                <a:cs typeface="ヒラギノ角ゴ Pro W3" charset="0"/>
              </a:rPr>
              <a:t>and your </a:t>
            </a:r>
            <a:r>
              <a:rPr lang="en-US" altLang="en-US" sz="4000" dirty="0">
                <a:solidFill>
                  <a:schemeClr val="accent2">
                    <a:lumMod val="75000"/>
                  </a:schemeClr>
                </a:solidFill>
                <a:ea typeface="ＭＳ Ｐゴシック" panose="020B0600070205080204" pitchFamily="34" charset="-128"/>
                <a:cs typeface="ヒラギノ角ゴ Pro W3" charset="0"/>
              </a:rPr>
              <a:t>medical </a:t>
            </a:r>
            <a:r>
              <a:rPr lang="en-US" altLang="en-US" sz="4000" dirty="0" smtClean="0">
                <a:solidFill>
                  <a:schemeClr val="accent2">
                    <a:lumMod val="75000"/>
                  </a:schemeClr>
                </a:solidFill>
                <a:ea typeface="ＭＳ Ｐゴシック" panose="020B0600070205080204" pitchFamily="34" charset="-128"/>
                <a:cs typeface="ヒラギノ角ゴ Pro W3" charset="0"/>
              </a:rPr>
              <a:t>team </a:t>
            </a:r>
            <a:r>
              <a:rPr lang="en-US" altLang="en-US" sz="4000" dirty="0">
                <a:solidFill>
                  <a:schemeClr val="accent2">
                    <a:lumMod val="75000"/>
                  </a:schemeClr>
                </a:solidFill>
                <a:ea typeface="ＭＳ Ｐゴシック" panose="020B0600070205080204" pitchFamily="34" charset="-128"/>
                <a:cs typeface="ヒラギノ角ゴ Pro W3" charset="0"/>
              </a:rPr>
              <a:t>are a completely separate team from those that coordinate transplant</a:t>
            </a:r>
            <a:r>
              <a:rPr lang="en-US" altLang="en-US" sz="4000" dirty="0" smtClean="0">
                <a:solidFill>
                  <a:schemeClr val="accent2">
                    <a:lumMod val="75000"/>
                  </a:schemeClr>
                </a:solidFill>
                <a:ea typeface="ＭＳ Ｐゴシック" panose="020B0600070205080204" pitchFamily="34" charset="-128"/>
                <a:cs typeface="ヒラギノ角ゴ Pro W3" charset="0"/>
              </a:rPr>
              <a:t>. They will do anything and everything to help save your life and will not even know if you are an organ donor or not. </a:t>
            </a:r>
            <a:endParaRPr lang="en-US" altLang="en-US" sz="4000" dirty="0">
              <a:solidFill>
                <a:schemeClr val="accent2">
                  <a:lumMod val="75000"/>
                </a:schemeClr>
              </a:solidFill>
              <a:ea typeface="ＭＳ Ｐゴシック" panose="020B0600070205080204" pitchFamily="34" charset="-128"/>
              <a:cs typeface="ヒラギノ角ゴ Pro W3" charset="0"/>
            </a:endParaRPr>
          </a:p>
          <a:p>
            <a:pPr algn="ctr">
              <a:buNone/>
              <a:defRPr/>
            </a:pPr>
            <a:endParaRPr lang="en-US" sz="4000" dirty="0">
              <a:solidFill>
                <a:srgbClr val="669900"/>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186545710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1715750" cy="5431154"/>
          </a:xfrm>
        </p:spPr>
        <p:txBody>
          <a:bodyPr>
            <a:normAutofit fontScale="92500"/>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It costs money to be an organ donor?</a:t>
            </a:r>
          </a:p>
          <a:p>
            <a:pPr algn="ctr">
              <a:buNone/>
              <a:defRPr/>
            </a:pPr>
            <a:endParaRPr lang="en-US" sz="4000" dirty="0">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False: </a:t>
            </a:r>
            <a:r>
              <a:rPr lang="en-US" sz="4000" dirty="0" smtClean="0">
                <a:solidFill>
                  <a:schemeClr val="accent2">
                    <a:lumMod val="75000"/>
                  </a:schemeClr>
                </a:solidFill>
                <a:effectLst>
                  <a:outerShdw blurRad="38100" dist="38100" dir="2700000" algn="tl">
                    <a:srgbClr val="FFFFFF"/>
                  </a:outerShdw>
                </a:effectLst>
                <a:latin typeface="Calibri" charset="0"/>
              </a:rPr>
              <a:t>It doesn’t cost any money for the donor or donor family to be an organ donor. The local organ procurement organization will help cover all of these costs if you decide you want to be an organ or tissue donor. </a:t>
            </a:r>
          </a:p>
          <a:p>
            <a:pPr algn="ctr">
              <a:buNone/>
              <a:defRPr/>
            </a:pPr>
            <a:endParaRPr lang="en-US" sz="4000" dirty="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  </a:t>
            </a:r>
            <a:endParaRPr lang="en-US" sz="4000" dirty="0">
              <a:solidFill>
                <a:srgbClr val="669900"/>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9663256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1715750" cy="5431154"/>
          </a:xfrm>
        </p:spPr>
        <p:txBody>
          <a:bodyPr>
            <a:normAutofit fontScale="92500" lnSpcReduction="10000"/>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You can walk into any hospital in Indiana to receive an organ transplant? </a:t>
            </a:r>
          </a:p>
          <a:p>
            <a:pPr algn="ctr">
              <a:buNone/>
              <a:defRPr/>
            </a:pPr>
            <a:endParaRPr lang="en-US" sz="4000" dirty="0">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False: </a:t>
            </a:r>
            <a:r>
              <a:rPr lang="en-US" sz="4000" dirty="0" smtClean="0">
                <a:solidFill>
                  <a:schemeClr val="accent2">
                    <a:lumMod val="75000"/>
                  </a:schemeClr>
                </a:solidFill>
                <a:effectLst>
                  <a:outerShdw blurRad="38100" dist="38100" dir="2700000" algn="tl">
                    <a:srgbClr val="FFFFFF"/>
                  </a:outerShdw>
                </a:effectLst>
                <a:latin typeface="Calibri" charset="0"/>
              </a:rPr>
              <a:t>The hospital must be identified as a transplant hospital. In the state of Indiana, we currently have partnerships with 3 transplant hospitals: IU Health-Indianapolis, Lutheran-Fort Wayne, and St. Vincent’s-Indianapolis. However, essentially any hospital with an OR (operating room) can cover the donation procedure. </a:t>
            </a:r>
            <a:endParaRPr lang="en-US" sz="4000" dirty="0">
              <a:solidFill>
                <a:schemeClr val="accent2">
                  <a:lumMod val="75000"/>
                </a:schemeClr>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1783629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1715750" cy="5431154"/>
          </a:xfrm>
        </p:spPr>
        <p:txBody>
          <a:bodyPr>
            <a:normAutofit/>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You can be a living donor?</a:t>
            </a:r>
          </a:p>
          <a:p>
            <a:pPr algn="ctr">
              <a:buNone/>
              <a:defRPr/>
            </a:pPr>
            <a:endParaRPr lang="en-US" sz="4000" dirty="0">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True: </a:t>
            </a:r>
            <a:r>
              <a:rPr lang="en-US" sz="4000" dirty="0" smtClean="0">
                <a:solidFill>
                  <a:schemeClr val="accent2">
                    <a:lumMod val="75000"/>
                  </a:schemeClr>
                </a:solidFill>
                <a:effectLst>
                  <a:outerShdw blurRad="38100" dist="38100" dir="2700000" algn="tl">
                    <a:srgbClr val="FFFFFF"/>
                  </a:outerShdw>
                </a:effectLst>
                <a:latin typeface="Calibri" charset="0"/>
              </a:rPr>
              <a:t>You do not have to register to become a living donor. You can make the decision to do this on your own, however; you must still be a match to the recipient and will have to go through medical tests</a:t>
            </a:r>
            <a:r>
              <a:rPr lang="en-US" sz="4000" dirty="0">
                <a:solidFill>
                  <a:schemeClr val="accent2">
                    <a:lumMod val="75000"/>
                  </a:schemeClr>
                </a:solidFill>
                <a:effectLst>
                  <a:outerShdw blurRad="38100" dist="38100" dir="2700000" algn="tl">
                    <a:srgbClr val="FFFFFF"/>
                  </a:outerShdw>
                </a:effectLst>
                <a:latin typeface="Calibri" charset="0"/>
              </a:rPr>
              <a:t> </a:t>
            </a:r>
            <a:r>
              <a:rPr lang="en-US" sz="4000" dirty="0" smtClean="0">
                <a:solidFill>
                  <a:schemeClr val="accent2">
                    <a:lumMod val="75000"/>
                  </a:schemeClr>
                </a:solidFill>
                <a:effectLst>
                  <a:outerShdw blurRad="38100" dist="38100" dir="2700000" algn="tl">
                    <a:srgbClr val="FFFFFF"/>
                  </a:outerShdw>
                </a:effectLst>
                <a:latin typeface="Calibri" charset="0"/>
              </a:rPr>
              <a:t>to see if you are the right fit.  </a:t>
            </a:r>
            <a:endParaRPr lang="en-US" sz="4000" dirty="0">
              <a:solidFill>
                <a:schemeClr val="accent2">
                  <a:lumMod val="75000"/>
                </a:schemeClr>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211076055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1715750" cy="5431154"/>
          </a:xfrm>
        </p:spPr>
        <p:txBody>
          <a:bodyPr>
            <a:normAutofit lnSpcReduction="10000"/>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You can donate your organs, tissues and corneas when you die. </a:t>
            </a:r>
          </a:p>
          <a:p>
            <a:pPr algn="ctr">
              <a:buNone/>
              <a:defRPr/>
            </a:pPr>
            <a:endParaRPr lang="en-US" sz="4000" dirty="0">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True: </a:t>
            </a:r>
            <a:r>
              <a:rPr lang="en-US" sz="4000" dirty="0" smtClean="0">
                <a:solidFill>
                  <a:schemeClr val="accent2">
                    <a:lumMod val="75000"/>
                  </a:schemeClr>
                </a:solidFill>
                <a:effectLst>
                  <a:outerShdw blurRad="38100" dist="38100" dir="2700000" algn="tl">
                    <a:srgbClr val="FFFFFF"/>
                  </a:outerShdw>
                </a:effectLst>
                <a:latin typeface="Calibri" charset="0"/>
              </a:rPr>
              <a:t>When you die, your medical team will work together to help decide what organs are viable if you have signed up to be an organ donor. They will ask family members about whether or not you would want to be a tissue or cornea donor.   Have conversations with your family about your decision. </a:t>
            </a:r>
            <a:endParaRPr lang="en-US" sz="4000" dirty="0">
              <a:solidFill>
                <a:schemeClr val="accent2">
                  <a:lumMod val="75000"/>
                </a:schemeClr>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125309506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3" end="3"/>
                                            </p:txEl>
                                          </p:spTgt>
                                        </p:tgtEl>
                                        <p:attrNameLst>
                                          <p:attrName>style.visibility</p:attrName>
                                        </p:attrNameLst>
                                      </p:cBhvr>
                                      <p:to>
                                        <p:strVal val="visible"/>
                                      </p:to>
                                    </p:set>
                                    <p:animEffect transition="in" filter="wipe(down)">
                                      <p:cBhvr>
                                        <p:cTn id="11" dur="580">
                                          <p:stCondLst>
                                            <p:cond delay="0"/>
                                          </p:stCondLst>
                                        </p:cTn>
                                        <p:tgtEl>
                                          <p:spTgt spid="39938">
                                            <p:txEl>
                                              <p:pRg st="3" end="3"/>
                                            </p:txEl>
                                          </p:spTgt>
                                        </p:tgtEl>
                                      </p:cBhvr>
                                    </p:animEffect>
                                    <p:anim calcmode="lin" valueType="num">
                                      <p:cBhvr>
                                        <p:cTn id="12" dur="1822" tmFilter="0,0; 0.14,0.36; 0.43,0.73; 0.71,0.91; 1.0,1.0">
                                          <p:stCondLst>
                                            <p:cond delay="0"/>
                                          </p:stCondLst>
                                        </p:cTn>
                                        <p:tgtEl>
                                          <p:spTgt spid="39938">
                                            <p:txEl>
                                              <p:pRg st="3" end="3"/>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3" end="3"/>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3" end="3"/>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3" end="3"/>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3" end="3"/>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3" end="3"/>
                                            </p:txEl>
                                          </p:spTgt>
                                        </p:tgtEl>
                                      </p:cBhvr>
                                      <p:to x="100000" y="60000"/>
                                    </p:animScale>
                                    <p:animScale>
                                      <p:cBhvr>
                                        <p:cTn id="18" dur="166" decel="50000">
                                          <p:stCondLst>
                                            <p:cond delay="676"/>
                                          </p:stCondLst>
                                        </p:cTn>
                                        <p:tgtEl>
                                          <p:spTgt spid="39938">
                                            <p:txEl>
                                              <p:pRg st="3" end="3"/>
                                            </p:txEl>
                                          </p:spTgt>
                                        </p:tgtEl>
                                      </p:cBhvr>
                                      <p:to x="100000" y="100000"/>
                                    </p:animScale>
                                    <p:animScale>
                                      <p:cBhvr>
                                        <p:cTn id="19" dur="26">
                                          <p:stCondLst>
                                            <p:cond delay="1312"/>
                                          </p:stCondLst>
                                        </p:cTn>
                                        <p:tgtEl>
                                          <p:spTgt spid="39938">
                                            <p:txEl>
                                              <p:pRg st="3" end="3"/>
                                            </p:txEl>
                                          </p:spTgt>
                                        </p:tgtEl>
                                      </p:cBhvr>
                                      <p:to x="100000" y="80000"/>
                                    </p:animScale>
                                    <p:animScale>
                                      <p:cBhvr>
                                        <p:cTn id="20" dur="166" decel="50000">
                                          <p:stCondLst>
                                            <p:cond delay="1338"/>
                                          </p:stCondLst>
                                        </p:cTn>
                                        <p:tgtEl>
                                          <p:spTgt spid="39938">
                                            <p:txEl>
                                              <p:pRg st="3" end="3"/>
                                            </p:txEl>
                                          </p:spTgt>
                                        </p:tgtEl>
                                      </p:cBhvr>
                                      <p:to x="100000" y="100000"/>
                                    </p:animScale>
                                    <p:animScale>
                                      <p:cBhvr>
                                        <p:cTn id="21" dur="26">
                                          <p:stCondLst>
                                            <p:cond delay="1642"/>
                                          </p:stCondLst>
                                        </p:cTn>
                                        <p:tgtEl>
                                          <p:spTgt spid="39938">
                                            <p:txEl>
                                              <p:pRg st="3" end="3"/>
                                            </p:txEl>
                                          </p:spTgt>
                                        </p:tgtEl>
                                      </p:cBhvr>
                                      <p:to x="100000" y="90000"/>
                                    </p:animScale>
                                    <p:animScale>
                                      <p:cBhvr>
                                        <p:cTn id="22" dur="166" decel="50000">
                                          <p:stCondLst>
                                            <p:cond delay="1668"/>
                                          </p:stCondLst>
                                        </p:cTn>
                                        <p:tgtEl>
                                          <p:spTgt spid="39938">
                                            <p:txEl>
                                              <p:pRg st="3" end="3"/>
                                            </p:txEl>
                                          </p:spTgt>
                                        </p:tgtEl>
                                      </p:cBhvr>
                                      <p:to x="100000" y="100000"/>
                                    </p:animScale>
                                    <p:animScale>
                                      <p:cBhvr>
                                        <p:cTn id="23" dur="26">
                                          <p:stCondLst>
                                            <p:cond delay="1808"/>
                                          </p:stCondLst>
                                        </p:cTn>
                                        <p:tgtEl>
                                          <p:spTgt spid="39938">
                                            <p:txEl>
                                              <p:pRg st="3" end="3"/>
                                            </p:txEl>
                                          </p:spTgt>
                                        </p:tgtEl>
                                      </p:cBhvr>
                                      <p:to x="100000" y="95000"/>
                                    </p:animScale>
                                    <p:animScale>
                                      <p:cBhvr>
                                        <p:cTn id="24" dur="166" decel="50000">
                                          <p:stCondLst>
                                            <p:cond delay="1834"/>
                                          </p:stCondLst>
                                        </p:cTn>
                                        <p:tgtEl>
                                          <p:spTgt spid="39938">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809627"/>
            <a:ext cx="12192000" cy="5431154"/>
          </a:xfrm>
        </p:spPr>
        <p:txBody>
          <a:bodyPr>
            <a:normAutofit fontScale="92500" lnSpcReduction="20000"/>
          </a:bodyPr>
          <a:lstStyle/>
          <a:p>
            <a:pPr algn="ctr">
              <a:buNone/>
              <a:defRPr/>
            </a:pPr>
            <a:endParaRPr lang="en-US" sz="4000" dirty="0" smtClean="0">
              <a:effectLst>
                <a:outerShdw blurRad="38100" dist="38100" dir="2700000" algn="tl">
                  <a:srgbClr val="FFFFFF"/>
                </a:outerShdw>
              </a:effectLst>
              <a:latin typeface="Calibri" charset="0"/>
            </a:endParaRPr>
          </a:p>
          <a:p>
            <a:pPr algn="ctr">
              <a:buNone/>
              <a:defRPr/>
            </a:pPr>
            <a:endParaRPr lang="en-US" sz="4000" dirty="0">
              <a:effectLst>
                <a:outerShdw blurRad="38100" dist="38100" dir="2700000" algn="tl">
                  <a:srgbClr val="FFFFFF"/>
                </a:outerShdw>
              </a:effectLst>
              <a:latin typeface="Calibri" charset="0"/>
            </a:endParaRPr>
          </a:p>
          <a:p>
            <a:pPr algn="ctr">
              <a:buNone/>
              <a:defRPr/>
            </a:pPr>
            <a:r>
              <a:rPr lang="en-US" sz="4000" dirty="0" smtClean="0">
                <a:effectLst>
                  <a:outerShdw blurRad="38100" dist="38100" dir="2700000" algn="tl">
                    <a:srgbClr val="FFFFFF"/>
                  </a:outerShdw>
                </a:effectLst>
                <a:latin typeface="Calibri" charset="0"/>
              </a:rPr>
              <a:t>True or False: If you do not register at the BMV when getting your driver’s license to be an organ donor, then you can never become one? </a:t>
            </a:r>
          </a:p>
          <a:p>
            <a:pPr algn="ctr">
              <a:buNone/>
              <a:defRPr/>
            </a:pPr>
            <a:endParaRPr lang="en-US" sz="4000" dirty="0">
              <a:effectLst>
                <a:outerShdw blurRad="38100" dist="38100" dir="2700000" algn="tl">
                  <a:srgbClr val="FFFFFF"/>
                </a:outerShdw>
              </a:effectLst>
              <a:latin typeface="Calibri" charset="0"/>
            </a:endParaRPr>
          </a:p>
          <a:p>
            <a:pPr algn="ctr">
              <a:buNone/>
              <a:defRPr/>
            </a:pPr>
            <a:r>
              <a:rPr lang="en-US" sz="4000" dirty="0" smtClean="0">
                <a:solidFill>
                  <a:srgbClr val="FF0000"/>
                </a:solidFill>
                <a:effectLst>
                  <a:outerShdw blurRad="38100" dist="38100" dir="2700000" algn="tl">
                    <a:srgbClr val="FFFFFF"/>
                  </a:outerShdw>
                </a:effectLst>
                <a:latin typeface="Calibri" charset="0"/>
              </a:rPr>
              <a:t>False:  </a:t>
            </a:r>
            <a:r>
              <a:rPr lang="en-US" sz="4000" dirty="0" smtClean="0">
                <a:solidFill>
                  <a:schemeClr val="accent2">
                    <a:lumMod val="75000"/>
                  </a:schemeClr>
                </a:solidFill>
                <a:effectLst>
                  <a:outerShdw blurRad="38100" dist="38100" dir="2700000" algn="tl">
                    <a:srgbClr val="FFFFFF"/>
                  </a:outerShdw>
                </a:effectLst>
                <a:latin typeface="Calibri" charset="0"/>
              </a:rPr>
              <a:t>If you decide that you want to become an organ donor at any time, you can visit the registration website at </a:t>
            </a:r>
            <a:r>
              <a:rPr lang="en-US" sz="4000" dirty="0" smtClean="0">
                <a:solidFill>
                  <a:schemeClr val="accent2">
                    <a:lumMod val="75000"/>
                  </a:schemeClr>
                </a:solidFill>
                <a:effectLst>
                  <a:outerShdw blurRad="38100" dist="38100" dir="2700000" algn="tl">
                    <a:srgbClr val="FFFFFF"/>
                  </a:outerShdw>
                </a:effectLst>
                <a:latin typeface="Calibri" charset="0"/>
                <a:hlinkClick r:id="rId3"/>
              </a:rPr>
              <a:t>www.donatelifeindiana.org</a:t>
            </a:r>
            <a:r>
              <a:rPr lang="en-US" sz="4000" dirty="0" smtClean="0">
                <a:solidFill>
                  <a:schemeClr val="accent2">
                    <a:lumMod val="75000"/>
                  </a:schemeClr>
                </a:solidFill>
                <a:effectLst>
                  <a:outerShdw blurRad="38100" dist="38100" dir="2700000" algn="tl">
                    <a:srgbClr val="FFFFFF"/>
                  </a:outerShdw>
                </a:effectLst>
                <a:latin typeface="Calibri" charset="0"/>
              </a:rPr>
              <a:t>. For those that do register under the age of 18, the final decision will be made by your family. Take time to discuss your decision and their decisions regarding organ, tissue, and cornea donation. </a:t>
            </a:r>
            <a:endParaRPr lang="en-US" sz="4000" dirty="0">
              <a:solidFill>
                <a:schemeClr val="accent2">
                  <a:lumMod val="75000"/>
                </a:schemeClr>
              </a:solidFill>
              <a:effectLst>
                <a:outerShdw blurRad="38100" dist="38100" dir="2700000" algn="tl">
                  <a:srgbClr val="000000"/>
                </a:outerShdw>
              </a:effectLst>
              <a:latin typeface="Berlin Sans FB" pitchFamily="34" charset="0"/>
            </a:endParaRPr>
          </a:p>
        </p:txBody>
      </p:sp>
    </p:spTree>
    <p:extLst>
      <p:ext uri="{BB962C8B-B14F-4D97-AF65-F5344CB8AC3E}">
        <p14:creationId xmlns:p14="http://schemas.microsoft.com/office/powerpoint/2010/main" val="141186644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9938">
                                            <p:txEl>
                                              <p:pRg st="4" end="4"/>
                                            </p:txEl>
                                          </p:spTgt>
                                        </p:tgtEl>
                                        <p:attrNameLst>
                                          <p:attrName>style.visibility</p:attrName>
                                        </p:attrNameLst>
                                      </p:cBhvr>
                                      <p:to>
                                        <p:strVal val="visible"/>
                                      </p:to>
                                    </p:set>
                                    <p:animEffect transition="in" filter="wipe(down)">
                                      <p:cBhvr>
                                        <p:cTn id="11" dur="580">
                                          <p:stCondLst>
                                            <p:cond delay="0"/>
                                          </p:stCondLst>
                                        </p:cTn>
                                        <p:tgtEl>
                                          <p:spTgt spid="39938">
                                            <p:txEl>
                                              <p:pRg st="4" end="4"/>
                                            </p:txEl>
                                          </p:spTgt>
                                        </p:tgtEl>
                                      </p:cBhvr>
                                    </p:animEffect>
                                    <p:anim calcmode="lin" valueType="num">
                                      <p:cBhvr>
                                        <p:cTn id="12" dur="1822" tmFilter="0,0; 0.14,0.36; 0.43,0.73; 0.71,0.91; 1.0,1.0">
                                          <p:stCondLst>
                                            <p:cond delay="0"/>
                                          </p:stCondLst>
                                        </p:cTn>
                                        <p:tgtEl>
                                          <p:spTgt spid="39938">
                                            <p:txEl>
                                              <p:pRg st="4" end="4"/>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9938">
                                            <p:txEl>
                                              <p:pRg st="4" end="4"/>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9938">
                                            <p:txEl>
                                              <p:pRg st="4" end="4"/>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9938">
                                            <p:txEl>
                                              <p:pRg st="4" end="4"/>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9938">
                                            <p:txEl>
                                              <p:pRg st="4" end="4"/>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9938">
                                            <p:txEl>
                                              <p:pRg st="4" end="4"/>
                                            </p:txEl>
                                          </p:spTgt>
                                        </p:tgtEl>
                                      </p:cBhvr>
                                      <p:to x="100000" y="60000"/>
                                    </p:animScale>
                                    <p:animScale>
                                      <p:cBhvr>
                                        <p:cTn id="18" dur="166" decel="50000">
                                          <p:stCondLst>
                                            <p:cond delay="676"/>
                                          </p:stCondLst>
                                        </p:cTn>
                                        <p:tgtEl>
                                          <p:spTgt spid="39938">
                                            <p:txEl>
                                              <p:pRg st="4" end="4"/>
                                            </p:txEl>
                                          </p:spTgt>
                                        </p:tgtEl>
                                      </p:cBhvr>
                                      <p:to x="100000" y="100000"/>
                                    </p:animScale>
                                    <p:animScale>
                                      <p:cBhvr>
                                        <p:cTn id="19" dur="26">
                                          <p:stCondLst>
                                            <p:cond delay="1312"/>
                                          </p:stCondLst>
                                        </p:cTn>
                                        <p:tgtEl>
                                          <p:spTgt spid="39938">
                                            <p:txEl>
                                              <p:pRg st="4" end="4"/>
                                            </p:txEl>
                                          </p:spTgt>
                                        </p:tgtEl>
                                      </p:cBhvr>
                                      <p:to x="100000" y="80000"/>
                                    </p:animScale>
                                    <p:animScale>
                                      <p:cBhvr>
                                        <p:cTn id="20" dur="166" decel="50000">
                                          <p:stCondLst>
                                            <p:cond delay="1338"/>
                                          </p:stCondLst>
                                        </p:cTn>
                                        <p:tgtEl>
                                          <p:spTgt spid="39938">
                                            <p:txEl>
                                              <p:pRg st="4" end="4"/>
                                            </p:txEl>
                                          </p:spTgt>
                                        </p:tgtEl>
                                      </p:cBhvr>
                                      <p:to x="100000" y="100000"/>
                                    </p:animScale>
                                    <p:animScale>
                                      <p:cBhvr>
                                        <p:cTn id="21" dur="26">
                                          <p:stCondLst>
                                            <p:cond delay="1642"/>
                                          </p:stCondLst>
                                        </p:cTn>
                                        <p:tgtEl>
                                          <p:spTgt spid="39938">
                                            <p:txEl>
                                              <p:pRg st="4" end="4"/>
                                            </p:txEl>
                                          </p:spTgt>
                                        </p:tgtEl>
                                      </p:cBhvr>
                                      <p:to x="100000" y="90000"/>
                                    </p:animScale>
                                    <p:animScale>
                                      <p:cBhvr>
                                        <p:cTn id="22" dur="166" decel="50000">
                                          <p:stCondLst>
                                            <p:cond delay="1668"/>
                                          </p:stCondLst>
                                        </p:cTn>
                                        <p:tgtEl>
                                          <p:spTgt spid="39938">
                                            <p:txEl>
                                              <p:pRg st="4" end="4"/>
                                            </p:txEl>
                                          </p:spTgt>
                                        </p:tgtEl>
                                      </p:cBhvr>
                                      <p:to x="100000" y="100000"/>
                                    </p:animScale>
                                    <p:animScale>
                                      <p:cBhvr>
                                        <p:cTn id="23" dur="26">
                                          <p:stCondLst>
                                            <p:cond delay="1808"/>
                                          </p:stCondLst>
                                        </p:cTn>
                                        <p:tgtEl>
                                          <p:spTgt spid="39938">
                                            <p:txEl>
                                              <p:pRg st="4" end="4"/>
                                            </p:txEl>
                                          </p:spTgt>
                                        </p:tgtEl>
                                      </p:cBhvr>
                                      <p:to x="100000" y="95000"/>
                                    </p:animScale>
                                    <p:animScale>
                                      <p:cBhvr>
                                        <p:cTn id="24" dur="166" decel="50000">
                                          <p:stCondLst>
                                            <p:cond delay="1834"/>
                                          </p:stCondLst>
                                        </p:cTn>
                                        <p:tgtEl>
                                          <p:spTgt spid="39938">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Donate Life">
      <a:dk1>
        <a:srgbClr val="434241"/>
      </a:dk1>
      <a:lt1>
        <a:srgbClr val="FFFFFF"/>
      </a:lt1>
      <a:dk2>
        <a:srgbClr val="164F64"/>
      </a:dk2>
      <a:lt2>
        <a:srgbClr val="E7E6E6"/>
      </a:lt2>
      <a:accent1>
        <a:srgbClr val="144F64"/>
      </a:accent1>
      <a:accent2>
        <a:srgbClr val="4FB562"/>
      </a:accent2>
      <a:accent3>
        <a:srgbClr val="A5A5A5"/>
      </a:accent3>
      <a:accent4>
        <a:srgbClr val="155062"/>
      </a:accent4>
      <a:accent5>
        <a:srgbClr val="51B561"/>
      </a:accent5>
      <a:accent6>
        <a:srgbClr val="70AD47"/>
      </a:accent6>
      <a:hlink>
        <a:srgbClr val="155062"/>
      </a:hlink>
      <a:folHlink>
        <a:srgbClr val="4FB562"/>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1538</TotalTime>
  <Words>918</Words>
  <Application>Microsoft Office PowerPoint</Application>
  <PresentationFormat>Widescreen</PresentationFormat>
  <Paragraphs>68</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ＭＳ Ｐゴシック</vt:lpstr>
      <vt:lpstr>Arial</vt:lpstr>
      <vt:lpstr>Berlin Sans FB</vt:lpstr>
      <vt:lpstr>Calibri</vt:lpstr>
      <vt:lpstr>Tw Cen MT</vt:lpstr>
      <vt:lpstr>ヒラギノ角ゴ Pro W3</vt:lpstr>
      <vt:lpstr>Office Theme</vt:lpstr>
      <vt:lpstr>PowerPoint Presentation</vt:lpstr>
      <vt:lpstr>This is a game of the most commonly missed questions in the world of donation and transplantation.  Ask students true or false questions to answer aloud or have students stand up if they believe the answer is true and stay seated if they believe the answer is false.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Holt</dc:creator>
  <cp:lastModifiedBy>Andi Amburgey Atherine</cp:lastModifiedBy>
  <cp:revision>134</cp:revision>
  <cp:lastPrinted>2017-10-06T16:24:39Z</cp:lastPrinted>
  <dcterms:created xsi:type="dcterms:W3CDTF">2016-11-09T18:12:36Z</dcterms:created>
  <dcterms:modified xsi:type="dcterms:W3CDTF">2020-04-29T17:56:31Z</dcterms:modified>
</cp:coreProperties>
</file>